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12"/>
  </p:notesMasterIdLst>
  <p:handoutMasterIdLst>
    <p:handoutMasterId r:id="rId13"/>
  </p:handoutMasterIdLst>
  <p:sldIdLst>
    <p:sldId id="256" r:id="rId2"/>
    <p:sldId id="372" r:id="rId3"/>
    <p:sldId id="394" r:id="rId4"/>
    <p:sldId id="396" r:id="rId5"/>
    <p:sldId id="395" r:id="rId6"/>
    <p:sldId id="398" r:id="rId7"/>
    <p:sldId id="397" r:id="rId8"/>
    <p:sldId id="399" r:id="rId9"/>
    <p:sldId id="401" r:id="rId10"/>
    <p:sldId id="260" r:id="rId11"/>
  </p:sldIdLst>
  <p:sldSz cx="12192000" cy="6858000"/>
  <p:notesSz cx="6858000" cy="9144000"/>
  <p:custDataLst>
    <p:tags r:id="rId14"/>
  </p:custDataLst>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12E"/>
    <a:srgbClr val="444E56"/>
    <a:srgbClr val="117186"/>
    <a:srgbClr val="004C75"/>
    <a:srgbClr val="808080"/>
    <a:srgbClr val="4590B8"/>
    <a:srgbClr val="4876CD"/>
    <a:srgbClr val="99FF66"/>
    <a:srgbClr val="99CC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5244" autoAdjust="0"/>
  </p:normalViewPr>
  <p:slideViewPr>
    <p:cSldViewPr snapToGrid="0">
      <p:cViewPr varScale="1">
        <p:scale>
          <a:sx n="105" d="100"/>
          <a:sy n="105" d="100"/>
        </p:scale>
        <p:origin x="60" y="124"/>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9690-A1B4-4631-A843-BC33AAFEB53A}" type="datetimeFigureOut">
              <a:rPr lang="zh-CN" altLang="en-US" smtClean="0">
                <a:latin typeface="Microsoft YaHei UI" panose="020B0503020204020204" pitchFamily="34" charset="-122"/>
                <a:ea typeface="Microsoft YaHei UI" panose="020B0503020204020204" pitchFamily="34" charset="-122"/>
              </a:rPr>
              <a:t>2025/3/12</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C93706-78A1-4E82-BB60-80A7D602F484}" type="slidenum">
              <a:rPr lang="zh-CN" altLang="en-US"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CBC27D5-E943-4688-A3E4-00C0F3344C8A}" type="datetimeFigureOut">
              <a:rPr lang="zh-CN" altLang="en-US" smtClean="0"/>
              <a:t>2025/3/12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39B6F5C-370E-43A9-8FB2-7FE12A59E29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0216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99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98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27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73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58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825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94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446534" y="4264429"/>
            <a:ext cx="11262866" cy="2126136"/>
          </a:xfrm>
          <a:prstGeom prst="rect">
            <a:avLst/>
          </a:prstGeom>
          <a:solidFill>
            <a:srgbClr val="1A326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4" name="日期占位符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3E7F0539-EDB5-495D-89F2-C833D4240245}" type="datetime1">
              <a:rPr lang="zh-CN" altLang="en-US" smtClean="0"/>
              <a:t>2025/3/12</a:t>
            </a:fld>
            <a:endParaRPr lang="en-US" dirty="0"/>
          </a:p>
        </p:txBody>
      </p:sp>
      <p:sp>
        <p:nvSpPr>
          <p:cNvPr id="5" name="页脚占位符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矩形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ED9B87A8-1EAB-458E-AEB0-B95362887253}" type="datetime1">
              <a:rPr lang="zh-CN" altLang="en-US" smtClean="0"/>
              <a:t>2025/3/12</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1" name="图片 10"/>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7" name="矩形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839201" y="675726"/>
            <a:ext cx="2004164" cy="5183073"/>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774923" y="675726"/>
            <a:ext cx="7896279" cy="5183073"/>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D6389FF3-696C-40BE-8139-C6DC043C8C6C}" type="datetime1">
              <a:rPr lang="zh-CN" altLang="en-US" smtClean="0"/>
              <a:t>2025/3/12</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6" name="幻灯片编号占位符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垂直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 contrast="30000"/>
                    </a14:imgEffect>
                    <a14:imgEffect>
                      <a14:colorTemperature colorTemp="8800"/>
                    </a14:imgEffect>
                    <a14:imgEffect>
                      <a14:saturation sat="33000"/>
                    </a14:imgEffect>
                  </a14:imgLayer>
                </a14:imgProps>
              </a:ext>
            </a:extLst>
          </a:blip>
          <a:srcRect l="1" r="230"/>
          <a:stretch>
            <a:fillRect/>
          </a:stretch>
        </p:blipFill>
        <p:spPr>
          <a:xfrm>
            <a:off x="446533" y="734134"/>
            <a:ext cx="10050914" cy="5666666"/>
          </a:xfrm>
          <a:prstGeom prst="rect">
            <a:avLst/>
          </a:prstGeom>
          <a:noFill/>
        </p:spPr>
      </p:pic>
      <p:sp>
        <p:nvSpPr>
          <p:cNvPr id="7" name="矩形 6"/>
          <p:cNvSpPr>
            <a:spLocks noChangeAspect="1"/>
          </p:cNvSpPr>
          <p:nvPr/>
        </p:nvSpPr>
        <p:spPr>
          <a:xfrm>
            <a:off x="8838650" y="734133"/>
            <a:ext cx="2906817" cy="5679949"/>
          </a:xfrm>
          <a:prstGeom prst="rect">
            <a:avLst/>
          </a:prstGeom>
          <a:gradFill>
            <a:gsLst>
              <a:gs pos="50000">
                <a:srgbClr val="1A3260"/>
              </a:gs>
              <a:gs pos="0">
                <a:schemeClr val="accent1">
                  <a:alpha val="0"/>
                </a:schemeClr>
              </a:gs>
              <a:gs pos="100000">
                <a:schemeClr val="accent1"/>
              </a:gs>
            </a:gsLst>
            <a:lin ang="0" scaled="1"/>
          </a:gradFill>
          <a:ln>
            <a:noFill/>
          </a:ln>
          <a:effectLst/>
        </p:spPr>
        <p:style>
          <a:lnRef idx="1">
            <a:schemeClr val="accent1"/>
          </a:lnRef>
          <a:fillRef idx="3">
            <a:schemeClr val="accent1"/>
          </a:fillRef>
          <a:effectRef idx="2">
            <a:schemeClr val="accent1"/>
          </a:effectRef>
          <a:fontRef idx="minor">
            <a:schemeClr val="lt1"/>
          </a:fontRef>
        </p:style>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CA964671-51AB-4679-97BB-A5767C65AB0C}" type="datetime1">
              <a:rPr lang="zh-CN" altLang="en-US" smtClean="0"/>
              <a:t>2025/3/12</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9" name="标题 1"/>
          <p:cNvSpPr txBox="1"/>
          <p:nvPr userDrawn="1"/>
        </p:nvSpPr>
        <p:spPr>
          <a:xfrm>
            <a:off x="8353019" y="2416478"/>
            <a:ext cx="3081576" cy="93591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800" dirty="0">
                <a:solidFill>
                  <a:srgbClr val="FFFFFF"/>
                </a:solidFill>
              </a:rPr>
              <a:t>感谢观看</a:t>
            </a:r>
            <a:endParaRPr lang="en-US" sz="4800" dirty="0">
              <a:solidFill>
                <a:srgbClr val="FFFFFF"/>
              </a:solidFill>
            </a:endParaRPr>
          </a:p>
        </p:txBody>
      </p:sp>
      <p:pic>
        <p:nvPicPr>
          <p:cNvPr id="10" name="图片 9"/>
          <p:cNvPicPr>
            <a:picLocks noChangeAspect="1"/>
          </p:cNvPicPr>
          <p:nvPr userDrawn="1"/>
        </p:nvPicPr>
        <p:blipFill>
          <a:blip r:embed="rId4"/>
          <a:stretch>
            <a:fillRect/>
          </a:stretch>
        </p:blipFill>
        <p:spPr>
          <a:xfrm>
            <a:off x="8097723" y="3695796"/>
            <a:ext cx="3592168" cy="6261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a:spLocks noChangeAspect="1"/>
          </p:cNvSpPr>
          <p:nvPr/>
        </p:nvSpPr>
        <p:spPr>
          <a:xfrm>
            <a:off x="440286" y="49802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85776"/>
            <a:ext cx="11029616" cy="101380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180496"/>
            <a:ext cx="11029615" cy="367830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DB8ABD03-1D09-4FDF-B7F3-BC40D9AA2B4B}" type="datetime1">
              <a:rPr lang="zh-CN" altLang="en-US" smtClean="0"/>
              <a:t>2025/3/12</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幻灯片编号占位符 5"/>
          <p:cNvSpPr>
            <a:spLocks noGrp="1"/>
          </p:cNvSpPr>
          <p:nvPr>
            <p:ph type="sldNum" sz="quarter" idx="12"/>
          </p:nvPr>
        </p:nvSpPr>
        <p:spPr>
          <a:xfrm>
            <a:off x="10558300" y="5956137"/>
            <a:ext cx="1052508" cy="365125"/>
          </a:xfrm>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29575" y="794463"/>
            <a:ext cx="3592168" cy="6261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lvl1pPr>
              <a:defRPr>
                <a:solidFill>
                  <a:schemeClr val="accent1">
                    <a:lumMod val="75000"/>
                    <a:lumOff val="25000"/>
                  </a:schemeClr>
                </a:solidFill>
              </a:defRPr>
            </a:lvl1pPr>
          </a:lstStyle>
          <a:p>
            <a:pPr rtl="0"/>
            <a:fld id="{C946AA11-7391-430C-8DDA-B49E90C09240}" type="datetime1">
              <a:rPr lang="zh-CN" altLang="en-US" smtClean="0"/>
              <a:t>2025/3/12</a:t>
            </a:fld>
            <a:endParaRPr lang="en-US" dirty="0"/>
          </a:p>
        </p:txBody>
      </p:sp>
      <p:sp>
        <p:nvSpPr>
          <p:cNvPr id="5" name="页脚占位符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a:spLocks noChangeAspect="1"/>
          </p:cNvSpPr>
          <p:nvPr/>
        </p:nvSpPr>
        <p:spPr>
          <a:xfrm>
            <a:off x="445982" y="606554"/>
            <a:ext cx="11300036" cy="8897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606554"/>
            <a:ext cx="11029616" cy="878681"/>
          </a:xfrm>
        </p:spPr>
        <p:txBody>
          <a:bodyPr rtlCol="0"/>
          <a:lstStyle/>
          <a:p>
            <a:pPr rtl="0"/>
            <a:r>
              <a:rPr lang="zh-CN" altLang="en-US" dirty="0"/>
              <a:t>单击此处编辑母版标题样式</a:t>
            </a:r>
            <a:endParaRPr lang="en-US" dirty="0"/>
          </a:p>
        </p:txBody>
      </p:sp>
      <p:sp>
        <p:nvSpPr>
          <p:cNvPr id="3" name="内容占位符 2"/>
          <p:cNvSpPr>
            <a:spLocks noGrp="1"/>
          </p:cNvSpPr>
          <p:nvPr>
            <p:ph sz="half" idx="1"/>
          </p:nvPr>
        </p:nvSpPr>
        <p:spPr>
          <a:xfrm>
            <a:off x="581193" y="2228003"/>
            <a:ext cx="5422390"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188417" y="2228003"/>
            <a:ext cx="5422392"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44B4526D-7BDC-448E-8C9D-BB317B965AC2}" type="datetime1">
              <a:rPr lang="zh-CN" altLang="en-US" smtClean="0"/>
              <a:t>2025/3/12</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86246" y="717139"/>
            <a:ext cx="3592168" cy="6261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长方形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217709"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20E3E17-F14F-4B33-BB9A-F35E533AB708}" type="datetime1">
              <a:rPr lang="zh-CN" altLang="en-US" smtClean="0"/>
              <a:t>2025/3/12</a:t>
            </a:fld>
            <a:endParaRPr 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5" name="图片 14"/>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DEF29E20-40CA-4076-A63E-629668579597}" type="datetime1">
              <a:rPr lang="zh-CN" altLang="en-US" smtClean="0"/>
              <a:t>2025/3/12</a:t>
            </a:fld>
            <a:endParaRPr 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D57F1E4F-1CFF-5643-939E-217C01CDF565}" type="slidenum">
              <a:rPr lang="en-US" smtClean="0"/>
              <a:t>‹#›</a:t>
            </a:fld>
            <a:endParaRPr lang="en-US" dirty="0"/>
          </a:p>
        </p:txBody>
      </p:sp>
      <p:sp>
        <p:nvSpPr>
          <p:cNvPr id="7" name="长方形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pic>
        <p:nvPicPr>
          <p:cNvPr id="14" name="图片 13"/>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681666FA-6BE5-48DD-9D44-2221F5CF0654}" type="datetime1">
              <a:rPr lang="zh-CN" altLang="en-US" smtClean="0"/>
              <a:t>2025/3/12</a:t>
            </a:fld>
            <a:endParaRPr 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矩形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solidFill>
                  <a:schemeClr val="accent1">
                    <a:lumMod val="75000"/>
                    <a:lumOff val="25000"/>
                  </a:schemeClr>
                </a:solidFill>
              </a:defRPr>
            </a:lvl1pPr>
          </a:lstStyle>
          <a:p>
            <a:pPr rtl="0"/>
            <a:fld id="{A88D6F37-DAF3-4711-B0CF-E517C0EBEE12}" type="datetime1">
              <a:rPr lang="zh-CN" altLang="en-US" smtClean="0"/>
              <a:t>2025/3/12</a:t>
            </a:fld>
            <a:endParaRPr lang="en-US" dirty="0"/>
          </a:p>
        </p:txBody>
      </p:sp>
      <p:sp>
        <p:nvSpPr>
          <p:cNvPr id="6" name="页脚占位符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a:p>
        </p:txBody>
      </p:sp>
      <p:sp>
        <p:nvSpPr>
          <p:cNvPr id="4" name="文本占位符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EAEF714D-CDEC-4A62-B928-1473E0C461ED}" type="datetime1">
              <a:rPr lang="zh-CN" altLang="en-US" smtClean="0"/>
              <a:t>2025/3/12</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a:t>单击此处编辑母版标题样式</a:t>
            </a:r>
            <a:endParaRPr lang="en-US" dirty="0"/>
          </a:p>
        </p:txBody>
      </p:sp>
      <p:sp>
        <p:nvSpPr>
          <p:cNvPr id="3" name="文本占位符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a:t>编辑母版文本样式</a:t>
            </a:r>
          </a:p>
          <a:p>
            <a:pPr lvl="1" rtl="0"/>
            <a:r>
              <a:rPr lang="en-US"/>
              <a:t>第二级</a:t>
            </a:r>
          </a:p>
          <a:p>
            <a:pPr lvl="2" rtl="0"/>
            <a:r>
              <a:rPr lang="en-US"/>
              <a:t>第三级</a:t>
            </a:r>
          </a:p>
          <a:p>
            <a:pPr lvl="3" rtl="0"/>
            <a:r>
              <a:rPr lang="en-US"/>
              <a:t>第四级</a:t>
            </a:r>
          </a:p>
          <a:p>
            <a:pPr lvl="4" rtl="0"/>
            <a:r>
              <a:rPr lang="en-US"/>
              <a:t>第五级</a:t>
            </a:r>
            <a:endParaRPr lang="en-US" dirty="0"/>
          </a:p>
        </p:txBody>
      </p:sp>
      <p:sp>
        <p:nvSpPr>
          <p:cNvPr id="4" name="日期占位符 3"/>
          <p:cNvSpPr>
            <a:spLocks noGrp="1"/>
          </p:cNvSpPr>
          <p:nvPr>
            <p:ph type="dt" sz="half" idx="2"/>
          </p:nvPr>
        </p:nvSpPr>
        <p:spPr>
          <a:xfrm>
            <a:off x="7605951" y="6296959"/>
            <a:ext cx="2844799"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E6919CB4-F61F-4504-B693-1C4E320BF5D6}" type="datetime1">
              <a:rPr lang="zh-CN" altLang="en-US" smtClean="0"/>
              <a:t>2025/3/12</a:t>
            </a:fld>
            <a:endParaRPr lang="en-US" dirty="0"/>
          </a:p>
        </p:txBody>
      </p:sp>
      <p:sp>
        <p:nvSpPr>
          <p:cNvPr id="5" name="页脚占位符 4"/>
          <p:cNvSpPr>
            <a:spLocks noGrp="1"/>
          </p:cNvSpPr>
          <p:nvPr>
            <p:ph type="ftr" sz="quarter" idx="3"/>
          </p:nvPr>
        </p:nvSpPr>
        <p:spPr>
          <a:xfrm>
            <a:off x="581192" y="6292633"/>
            <a:ext cx="6917210" cy="365125"/>
          </a:xfrm>
          <a:prstGeom prst="rect">
            <a:avLst/>
          </a:prstGeom>
        </p:spPr>
        <p:txBody>
          <a:bodyPr vert="horz" lIns="91440" tIns="45720" rIns="91440" bIns="45720" rtlCol="0" anchor="ctr"/>
          <a:lstStyle>
            <a:lvl1pPr algn="l">
              <a:defRPr sz="900" cap="all">
                <a:solidFill>
                  <a:schemeClr val="accent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58300" y="6296959"/>
            <a:ext cx="1052510"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D57F1E4F-1CFF-5643-939E-217C01CDF565}" type="slidenum">
              <a:rPr lang="en-US" smtClean="0"/>
              <a:t>‹#›</a:t>
            </a:fld>
            <a:endParaRPr lang="en-US" dirty="0"/>
          </a:p>
        </p:txBody>
      </p:sp>
      <p:sp>
        <p:nvSpPr>
          <p:cNvPr id="9" name="矩形 8"/>
          <p:cNvSpPr/>
          <p:nvPr/>
        </p:nvSpPr>
        <p:spPr>
          <a:xfrm>
            <a:off x="446534" y="249384"/>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245827"/>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24938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icrosoft YaHei UI" panose="020B0503020204020204" pitchFamily="34" charset="-122"/>
          <a:ea typeface="Microsoft YaHei UI"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icrosoft YaHei UI" panose="020B0503020204020204" pitchFamily="34" charset="-122"/>
          <a:ea typeface="Microsoft YaHei UI" panose="020B0503020204020204" pitchFamily="34" charset="-122"/>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数字连接"/>
          <p:cNvPicPr>
            <a:picLocks noChangeAspect="1"/>
          </p:cNvPicPr>
          <p:nvPr/>
        </p:nvPicPr>
        <p:blipFill rotWithShape="1">
          <a:blip r:embed="rId3" cstate="screen"/>
          <a:srcRect l="13265" t="9091" r="3502" b="-1"/>
          <a:stretch>
            <a:fillRect/>
          </a:stretch>
        </p:blipFill>
        <p:spPr>
          <a:xfrm>
            <a:off x="20" y="10"/>
            <a:ext cx="12191980" cy="6857990"/>
          </a:xfrm>
          <a:prstGeom prst="rect">
            <a:avLst/>
          </a:prstGeom>
        </p:spPr>
      </p:pic>
      <p:sp>
        <p:nvSpPr>
          <p:cNvPr id="22" name="矩形 21"/>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ctrTitle"/>
          </p:nvPr>
        </p:nvSpPr>
        <p:spPr>
          <a:xfrm>
            <a:off x="482601" y="4461097"/>
            <a:ext cx="10993549" cy="1851026"/>
          </a:xfrm>
        </p:spPr>
        <p:txBody>
          <a:bodyPr rtlCol="0" anchor="t">
            <a:noAutofit/>
          </a:bodyPr>
          <a:lstStyle/>
          <a:p>
            <a:pPr rtl="0">
              <a:lnSpc>
                <a:spcPct val="120000"/>
              </a:lnSpc>
            </a:pPr>
            <a:r>
              <a:rPr lang="en-US" altLang="zh-CN" sz="6000" cap="none" dirty="0">
                <a:solidFill>
                  <a:schemeClr val="bg1"/>
                </a:solidFill>
                <a:latin typeface="Microsoft YaHei UI" panose="020B0503020204020204" pitchFamily="34" charset="-122"/>
                <a:ea typeface="Microsoft YaHei UI" panose="020B0503020204020204" pitchFamily="34" charset="-122"/>
              </a:rPr>
              <a:t>6.1 </a:t>
            </a:r>
            <a:r>
              <a:rPr lang="zh-CN" altLang="en-US" sz="6000" cap="none" dirty="0">
                <a:solidFill>
                  <a:schemeClr val="bg1"/>
                </a:solidFill>
                <a:latin typeface="Microsoft YaHei UI" panose="020B0503020204020204" pitchFamily="34" charset="-122"/>
                <a:ea typeface="Microsoft YaHei UI" panose="020B0503020204020204" pitchFamily="34" charset="-122"/>
              </a:rPr>
              <a:t>云台概述</a:t>
            </a:r>
          </a:p>
        </p:txBody>
      </p:sp>
      <p:pic>
        <p:nvPicPr>
          <p:cNvPr id="16" name="图片 15"/>
          <p:cNvPicPr>
            <a:picLocks noChangeAspect="1"/>
          </p:cNvPicPr>
          <p:nvPr/>
        </p:nvPicPr>
        <p:blipFill>
          <a:blip r:embed="rId4"/>
          <a:stretch>
            <a:fillRect/>
          </a:stretch>
        </p:blipFill>
        <p:spPr>
          <a:xfrm>
            <a:off x="6950679" y="300388"/>
            <a:ext cx="4974997" cy="867156"/>
          </a:xfrm>
          <a:prstGeom prst="rect">
            <a:avLst/>
          </a:prstGeom>
        </p:spPr>
      </p:pic>
      <p:sp>
        <p:nvSpPr>
          <p:cNvPr id="12" name="副标题 2"/>
          <p:cNvSpPr txBox="1"/>
          <p:nvPr/>
        </p:nvSpPr>
        <p:spPr>
          <a:xfrm>
            <a:off x="6950679" y="5592632"/>
            <a:ext cx="4642095" cy="635473"/>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icrosoft YaHei UI" panose="020B0503020204020204" pitchFamily="34" charset="-122"/>
                <a:ea typeface="Microsoft YaHei UI" panose="020B0503020204020204" pitchFamily="34" charset="-122"/>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altLang="zh-CN" sz="3200" cap="none" dirty="0" err="1">
                <a:solidFill>
                  <a:schemeClr val="bg1"/>
                </a:solidFill>
              </a:rPr>
              <a:t>RoboWalker</a:t>
            </a:r>
            <a:r>
              <a:rPr lang="en-US" altLang="zh-CN" sz="3200" cap="none" dirty="0">
                <a:solidFill>
                  <a:schemeClr val="bg1"/>
                </a:solidFill>
              </a:rPr>
              <a:t> | </a:t>
            </a:r>
            <a:r>
              <a:rPr lang="en-US" altLang="zh-CN" sz="3200" cap="none" dirty="0" err="1">
                <a:solidFill>
                  <a:schemeClr val="bg1"/>
                </a:solidFill>
              </a:rPr>
              <a:t>Yssickjgd</a:t>
            </a:r>
            <a:endParaRPr lang="en-US" sz="4000" cap="none"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zh-CN" altLang="en-US" sz="4000" cap="none" dirty="0"/>
              <a:t>目录</a:t>
            </a:r>
          </a:p>
        </p:txBody>
      </p:sp>
      <p:sp>
        <p:nvSpPr>
          <p:cNvPr id="5" name="文本框 4"/>
          <p:cNvSpPr txBox="1"/>
          <p:nvPr/>
        </p:nvSpPr>
        <p:spPr>
          <a:xfrm>
            <a:off x="581192" y="1550046"/>
            <a:ext cx="11029616" cy="227921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云台是什么</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常见的云台种类</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云台要完成的工作</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总结</a:t>
            </a:r>
            <a:endParaRPr lang="en-US" altLang="zh-CN" sz="2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8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1 </a:t>
            </a:r>
            <a:r>
              <a:rPr lang="zh-CN" altLang="en-US" sz="4000" cap="none" dirty="0"/>
              <a:t>云台是什么</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11029616" cy="451982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转动视角</a:t>
            </a:r>
            <a:endParaRPr lang="en-US" altLang="zh-CN" sz="28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该视角与操作手的第一人称视角、发射机构枪口角度一般情况下是一致的</a:t>
            </a:r>
            <a:endParaRPr lang="en-US" altLang="zh-CN" sz="28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手册上没找到像底盘一样具体的定义。。。</a:t>
            </a:r>
            <a:endParaRPr lang="en-US" altLang="zh-CN" sz="28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endParaRPr lang="en-US" altLang="zh-CN" sz="28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我们这一章节是云台，而云台与发射机构耦合性较强</a:t>
            </a:r>
            <a:endParaRPr lang="en-US" altLang="zh-CN" sz="28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我们应当将注意力更多放在云台的轴向电机上，发射机构相关内容下一章节会进行讨论</a:t>
            </a:r>
            <a:endParaRPr lang="en-US" altLang="zh-CN" sz="2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007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 </a:t>
            </a:r>
            <a:r>
              <a:rPr lang="zh-CN" altLang="en-US" sz="4000" cap="none" dirty="0"/>
              <a:t>常见的云台种类</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11029616" cy="245464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双轴</a:t>
            </a:r>
            <a:r>
              <a:rPr lang="en-US" altLang="zh-CN" sz="2000" dirty="0">
                <a:latin typeface="Microsoft YaHei UI" panose="020B0503020204020204" pitchFamily="34" charset="-122"/>
                <a:ea typeface="Microsoft YaHei UI" panose="020B0503020204020204" pitchFamily="34" charset="-122"/>
              </a:rPr>
              <a:t>YP</a:t>
            </a:r>
            <a:r>
              <a:rPr lang="zh-CN" altLang="en-US" sz="2000" dirty="0">
                <a:latin typeface="Microsoft YaHei UI" panose="020B0503020204020204" pitchFamily="34" charset="-122"/>
                <a:ea typeface="Microsoft YaHei UI" panose="020B0503020204020204" pitchFamily="34" charset="-122"/>
              </a:rPr>
              <a:t>云台，常见于步兵、英雄以及部分哨兵</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Y</a:t>
            </a:r>
            <a:r>
              <a:rPr lang="zh-CN" altLang="en-US" sz="2000" dirty="0">
                <a:latin typeface="Microsoft YaHei UI" panose="020B0503020204020204" pitchFamily="34" charset="-122"/>
                <a:ea typeface="Microsoft YaHei UI" panose="020B0503020204020204" pitchFamily="34" charset="-122"/>
              </a:rPr>
              <a:t>是</a:t>
            </a:r>
            <a:r>
              <a:rPr lang="en-US" altLang="zh-CN" sz="2000" dirty="0">
                <a:latin typeface="Microsoft YaHei UI" panose="020B0503020204020204" pitchFamily="34" charset="-122"/>
                <a:ea typeface="Microsoft YaHei UI" panose="020B0503020204020204" pitchFamily="34" charset="-122"/>
              </a:rPr>
              <a:t>Yaw</a:t>
            </a:r>
            <a:r>
              <a:rPr lang="zh-CN" altLang="en-US" sz="2000" dirty="0">
                <a:latin typeface="Microsoft YaHei UI" panose="020B0503020204020204" pitchFamily="34" charset="-122"/>
                <a:ea typeface="Microsoft YaHei UI" panose="020B0503020204020204" pitchFamily="34" charset="-122"/>
              </a:rPr>
              <a:t>，航向轴</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P</a:t>
            </a:r>
            <a:r>
              <a:rPr lang="zh-CN" altLang="en-US" sz="2000" dirty="0">
                <a:latin typeface="Microsoft YaHei UI" panose="020B0503020204020204" pitchFamily="34" charset="-122"/>
                <a:ea typeface="Microsoft YaHei UI" panose="020B0503020204020204" pitchFamily="34" charset="-122"/>
              </a:rPr>
              <a:t>是</a:t>
            </a:r>
            <a:r>
              <a:rPr lang="en-US" altLang="zh-CN" sz="2000" dirty="0">
                <a:latin typeface="Microsoft YaHei UI" panose="020B0503020204020204" pitchFamily="34" charset="-122"/>
                <a:ea typeface="Microsoft YaHei UI" panose="020B0503020204020204" pitchFamily="34" charset="-122"/>
              </a:rPr>
              <a:t>Pitch</a:t>
            </a:r>
            <a:r>
              <a:rPr lang="zh-CN" altLang="en-US" sz="2000" dirty="0">
                <a:latin typeface="Microsoft YaHei UI" panose="020B0503020204020204" pitchFamily="34" charset="-122"/>
                <a:ea typeface="Microsoft YaHei UI" panose="020B0503020204020204" pitchFamily="34" charset="-122"/>
              </a:rPr>
              <a:t>，俯仰轴</a:t>
            </a: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传统且重要</a:t>
            </a: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图源上交</a:t>
            </a:r>
            <a:r>
              <a:rPr lang="en-US" altLang="zh-CN" sz="2000" dirty="0">
                <a:latin typeface="Microsoft YaHei UI" panose="020B0503020204020204" pitchFamily="34" charset="-122"/>
                <a:ea typeface="Microsoft YaHei UI" panose="020B0503020204020204" pitchFamily="34" charset="-122"/>
              </a:rPr>
              <a:t>21</a:t>
            </a:r>
            <a:r>
              <a:rPr lang="zh-CN" altLang="en-US" sz="2000" dirty="0">
                <a:latin typeface="Microsoft YaHei UI" panose="020B0503020204020204" pitchFamily="34" charset="-122"/>
                <a:ea typeface="Microsoft YaHei UI" panose="020B0503020204020204" pitchFamily="34" charset="-122"/>
              </a:rPr>
              <a:t>赛季开源步兵</a:t>
            </a:r>
            <a:endParaRPr lang="en-US" altLang="zh-CN" sz="200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6FA82E4C-CC35-4234-95F4-B274A04D83EE}"/>
              </a:ext>
            </a:extLst>
          </p:cNvPr>
          <p:cNvPicPr>
            <a:picLocks noChangeAspect="1"/>
          </p:cNvPicPr>
          <p:nvPr/>
        </p:nvPicPr>
        <p:blipFill>
          <a:blip r:embed="rId3"/>
          <a:stretch>
            <a:fillRect/>
          </a:stretch>
        </p:blipFill>
        <p:spPr>
          <a:xfrm>
            <a:off x="8225315" y="2545016"/>
            <a:ext cx="3966686" cy="4312984"/>
          </a:xfrm>
          <a:prstGeom prst="rect">
            <a:avLst/>
          </a:prstGeom>
        </p:spPr>
      </p:pic>
      <p:pic>
        <p:nvPicPr>
          <p:cNvPr id="7" name="图片 6">
            <a:extLst>
              <a:ext uri="{FF2B5EF4-FFF2-40B4-BE49-F238E27FC236}">
                <a16:creationId xmlns:a16="http://schemas.microsoft.com/office/drawing/2014/main" id="{2781D627-B83C-41D2-8C7E-5EBBD39F932B}"/>
              </a:ext>
            </a:extLst>
          </p:cNvPr>
          <p:cNvPicPr>
            <a:picLocks noChangeAspect="1"/>
          </p:cNvPicPr>
          <p:nvPr/>
        </p:nvPicPr>
        <p:blipFill>
          <a:blip r:embed="rId4"/>
          <a:stretch>
            <a:fillRect/>
          </a:stretch>
        </p:blipFill>
        <p:spPr>
          <a:xfrm>
            <a:off x="5567840" y="3429000"/>
            <a:ext cx="2657475" cy="3429000"/>
          </a:xfrm>
          <a:prstGeom prst="rect">
            <a:avLst/>
          </a:prstGeom>
        </p:spPr>
      </p:pic>
    </p:spTree>
    <p:extLst>
      <p:ext uri="{BB962C8B-B14F-4D97-AF65-F5344CB8AC3E}">
        <p14:creationId xmlns:p14="http://schemas.microsoft.com/office/powerpoint/2010/main" val="308572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 </a:t>
            </a:r>
            <a:r>
              <a:rPr lang="zh-CN" altLang="en-US" sz="4000" cap="none" dirty="0"/>
              <a:t>常见的云台种类</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11029616" cy="485530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三轴</a:t>
            </a:r>
            <a:r>
              <a:rPr lang="en-US" altLang="zh-CN" sz="2000" dirty="0">
                <a:latin typeface="Microsoft YaHei UI" panose="020B0503020204020204" pitchFamily="34" charset="-122"/>
                <a:ea typeface="Microsoft YaHei UI" panose="020B0503020204020204" pitchFamily="34" charset="-122"/>
              </a:rPr>
              <a:t>YRP</a:t>
            </a:r>
            <a:r>
              <a:rPr lang="zh-CN" altLang="en-US" sz="2000" dirty="0">
                <a:latin typeface="Microsoft YaHei UI" panose="020B0503020204020204" pitchFamily="34" charset="-122"/>
                <a:ea typeface="Microsoft YaHei UI" panose="020B0503020204020204" pitchFamily="34" charset="-122"/>
              </a:rPr>
              <a:t>云台，</a:t>
            </a:r>
            <a:r>
              <a:rPr lang="en-US" altLang="zh-CN" sz="2000" dirty="0">
                <a:latin typeface="Microsoft YaHei UI" panose="020B0503020204020204" pitchFamily="34" charset="-122"/>
                <a:ea typeface="Microsoft YaHei UI" panose="020B0503020204020204" pitchFamily="34" charset="-122"/>
              </a:rPr>
              <a:t>RM</a:t>
            </a:r>
            <a:r>
              <a:rPr lang="zh-CN" altLang="en-US" sz="2000" dirty="0">
                <a:latin typeface="Microsoft YaHei UI" panose="020B0503020204020204" pitchFamily="34" charset="-122"/>
                <a:ea typeface="Microsoft YaHei UI" panose="020B0503020204020204" pitchFamily="34" charset="-122"/>
              </a:rPr>
              <a:t>较为少见但业界常见的全自由度云台</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暂未在论坛找到开源资料</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相当于在双轴</a:t>
            </a:r>
            <a:r>
              <a:rPr lang="en-US" altLang="zh-CN" sz="2000" dirty="0">
                <a:latin typeface="Microsoft YaHei UI" panose="020B0503020204020204" pitchFamily="34" charset="-122"/>
                <a:ea typeface="Microsoft YaHei UI" panose="020B0503020204020204" pitchFamily="34" charset="-122"/>
              </a:rPr>
              <a:t>YP</a:t>
            </a:r>
            <a:r>
              <a:rPr lang="zh-CN" altLang="en-US" sz="2000" dirty="0">
                <a:latin typeface="Microsoft YaHei UI" panose="020B0503020204020204" pitchFamily="34" charset="-122"/>
                <a:ea typeface="Microsoft YaHei UI" panose="020B0503020204020204" pitchFamily="34" charset="-122"/>
              </a:rPr>
              <a:t>云台基础上，在两者中间增加了</a:t>
            </a:r>
            <a:r>
              <a:rPr lang="en-US" altLang="zh-CN" sz="2000" dirty="0">
                <a:latin typeface="Microsoft YaHei UI" panose="020B0503020204020204" pitchFamily="34" charset="-122"/>
                <a:ea typeface="Microsoft YaHei UI" panose="020B0503020204020204" pitchFamily="34" charset="-122"/>
              </a:rPr>
              <a:t>Roll</a:t>
            </a:r>
            <a:r>
              <a:rPr lang="zh-CN" altLang="en-US" sz="2000" dirty="0">
                <a:latin typeface="Microsoft YaHei UI" panose="020B0503020204020204" pitchFamily="34" charset="-122"/>
                <a:ea typeface="Microsoft YaHei UI" panose="020B0503020204020204" pitchFamily="34" charset="-122"/>
              </a:rPr>
              <a:t>轴</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一般常见部署给无人机使用</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好处：无人机空中运行姿态可一定程度上造成横滚效果，而三轴云台的</a:t>
            </a:r>
            <a:r>
              <a:rPr lang="en-US" altLang="zh-CN" sz="2000" dirty="0">
                <a:latin typeface="Microsoft YaHei UI" panose="020B0503020204020204" pitchFamily="34" charset="-122"/>
                <a:ea typeface="Microsoft YaHei UI" panose="020B0503020204020204" pitchFamily="34" charset="-122"/>
              </a:rPr>
              <a:t>Roll</a:t>
            </a:r>
            <a:r>
              <a:rPr lang="zh-CN" altLang="en-US" sz="2000" dirty="0">
                <a:latin typeface="Microsoft YaHei UI" panose="020B0503020204020204" pitchFamily="34" charset="-122"/>
                <a:ea typeface="Microsoft YaHei UI" panose="020B0503020204020204" pitchFamily="34" charset="-122"/>
              </a:rPr>
              <a:t>轴可实现自稳功能，保证云台竖直向地，优化操作手手感，提升命中率</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劣势：无人机的重量限制较为严苛，且如果有自瞄，则无需三轴云台亦可</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步兵机器人也可尝试部署该类云台</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好处：可以打侧身枪，减少露出的装甲板，适合偷袭</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劣势：云台多个电机就多一份转动惯量，云台响应速度势必会受到影响</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2646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 </a:t>
            </a:r>
            <a:r>
              <a:rPr lang="zh-CN" altLang="en-US" sz="4000" cap="none" dirty="0"/>
              <a:t>常见的云台种类</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11029616" cy="525541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三轴</a:t>
            </a:r>
            <a:r>
              <a:rPr lang="en-US" altLang="zh-CN" sz="2000" dirty="0">
                <a:latin typeface="Microsoft YaHei UI" panose="020B0503020204020204" pitchFamily="34" charset="-122"/>
                <a:ea typeface="Microsoft YaHei UI" panose="020B0503020204020204" pitchFamily="34" charset="-122"/>
              </a:rPr>
              <a:t>YYP</a:t>
            </a:r>
            <a:r>
              <a:rPr lang="zh-CN" altLang="en-US" sz="2000" dirty="0">
                <a:latin typeface="Microsoft YaHei UI" panose="020B0503020204020204" pitchFamily="34" charset="-122"/>
                <a:ea typeface="Microsoft YaHei UI" panose="020B0503020204020204" pitchFamily="34" charset="-122"/>
              </a:rPr>
              <a:t>云台，常见哨兵</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双</a:t>
            </a:r>
            <a:r>
              <a:rPr lang="en-US" altLang="zh-CN" sz="2000" dirty="0">
                <a:latin typeface="Microsoft YaHei UI" panose="020B0503020204020204" pitchFamily="34" charset="-122"/>
                <a:ea typeface="Microsoft YaHei UI" panose="020B0503020204020204" pitchFamily="34" charset="-122"/>
              </a:rPr>
              <a:t>Yaw</a:t>
            </a:r>
            <a:r>
              <a:rPr lang="zh-CN" altLang="en-US" sz="2000" dirty="0">
                <a:latin typeface="Microsoft YaHei UI" panose="020B0503020204020204" pitchFamily="34" charset="-122"/>
                <a:ea typeface="Microsoft YaHei UI" panose="020B0503020204020204" pitchFamily="34" charset="-122"/>
              </a:rPr>
              <a:t>轴</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下层大</a:t>
            </a:r>
            <a:r>
              <a:rPr lang="en-US" altLang="zh-CN" sz="2000" dirty="0">
                <a:latin typeface="Microsoft YaHei UI" panose="020B0503020204020204" pitchFamily="34" charset="-122"/>
                <a:ea typeface="Microsoft YaHei UI" panose="020B0503020204020204" pitchFamily="34" charset="-122"/>
              </a:rPr>
              <a:t>Yaw</a:t>
            </a:r>
            <a:r>
              <a:rPr lang="zh-CN" altLang="en-US" sz="2000" dirty="0">
                <a:latin typeface="Microsoft YaHei UI" panose="020B0503020204020204" pitchFamily="34" charset="-122"/>
                <a:ea typeface="Microsoft YaHei UI" panose="020B0503020204020204" pitchFamily="34" charset="-122"/>
              </a:rPr>
              <a:t>轴</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负载重，电机扭矩大，与底盘有导电滑环</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上层小</a:t>
            </a:r>
            <a:r>
              <a:rPr lang="en-US" altLang="zh-CN" sz="2000" dirty="0">
                <a:latin typeface="Microsoft YaHei UI" panose="020B0503020204020204" pitchFamily="34" charset="-122"/>
                <a:ea typeface="Microsoft YaHei UI" panose="020B0503020204020204" pitchFamily="34" charset="-122"/>
              </a:rPr>
              <a:t>Yaw</a:t>
            </a:r>
            <a:r>
              <a:rPr lang="zh-CN" altLang="en-US" sz="2000" dirty="0">
                <a:latin typeface="Microsoft YaHei UI" panose="020B0503020204020204" pitchFamily="34" charset="-122"/>
                <a:ea typeface="Microsoft YaHei UI" panose="020B0503020204020204" pitchFamily="34" charset="-122"/>
              </a:rPr>
              <a:t>轴</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负载轻，电机扭矩小，仅可一定范围内转动</a:t>
            </a: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这是按需求设计的结果</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计算单元要走高速</a:t>
            </a:r>
            <a:r>
              <a:rPr lang="en-US" altLang="zh-CN" sz="2000" dirty="0">
                <a:latin typeface="Microsoft YaHei UI" panose="020B0503020204020204" pitchFamily="34" charset="-122"/>
                <a:ea typeface="Microsoft YaHei UI" panose="020B0503020204020204" pitchFamily="34" charset="-122"/>
              </a:rPr>
              <a:t>USB</a:t>
            </a:r>
            <a:r>
              <a:rPr lang="zh-CN" altLang="en-US" sz="2000" dirty="0">
                <a:latin typeface="Microsoft YaHei UI" panose="020B0503020204020204" pitchFamily="34" charset="-122"/>
                <a:ea typeface="Microsoft YaHei UI" panose="020B0503020204020204" pitchFamily="34" charset="-122"/>
              </a:rPr>
              <a:t>线，不能过滑环，而且重</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因此放在大</a:t>
            </a:r>
            <a:r>
              <a:rPr lang="en-US" altLang="zh-CN" sz="2000" dirty="0">
                <a:latin typeface="Microsoft YaHei UI" panose="020B0503020204020204" pitchFamily="34" charset="-122"/>
                <a:ea typeface="Microsoft YaHei UI" panose="020B0503020204020204" pitchFamily="34" charset="-122"/>
              </a:rPr>
              <a:t>Yaw</a:t>
            </a:r>
            <a:r>
              <a:rPr lang="zh-CN" altLang="en-US" sz="2000" dirty="0">
                <a:latin typeface="Microsoft YaHei UI" panose="020B0503020204020204" pitchFamily="34" charset="-122"/>
                <a:ea typeface="Microsoft YaHei UI" panose="020B0503020204020204" pitchFamily="34" charset="-122"/>
              </a:rPr>
              <a:t>轴上</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发射机构要求角度高速变化，需要较轻的负载</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因此放在小</a:t>
            </a:r>
            <a:r>
              <a:rPr lang="en-US" altLang="zh-CN" sz="2000" dirty="0">
                <a:latin typeface="Microsoft YaHei UI" panose="020B0503020204020204" pitchFamily="34" charset="-122"/>
                <a:ea typeface="Microsoft YaHei UI" panose="020B0503020204020204" pitchFamily="34" charset="-122"/>
              </a:rPr>
              <a:t>Yaw</a:t>
            </a:r>
            <a:r>
              <a:rPr lang="zh-CN" altLang="en-US" sz="2000" dirty="0">
                <a:latin typeface="Microsoft YaHei UI" panose="020B0503020204020204" pitchFamily="34" charset="-122"/>
                <a:ea typeface="Microsoft YaHei UI" panose="020B0503020204020204" pitchFamily="34" charset="-122"/>
              </a:rPr>
              <a:t>轴上</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图源中国科大</a:t>
            </a:r>
            <a:r>
              <a:rPr lang="en-US" altLang="zh-CN" sz="2000" dirty="0">
                <a:latin typeface="Microsoft YaHei UI" panose="020B0503020204020204" pitchFamily="34" charset="-122"/>
                <a:ea typeface="Microsoft YaHei UI" panose="020B0503020204020204" pitchFamily="34" charset="-122"/>
              </a:rPr>
              <a:t>24</a:t>
            </a:r>
            <a:r>
              <a:rPr lang="zh-CN" altLang="en-US" sz="2000" dirty="0">
                <a:latin typeface="Microsoft YaHei UI" panose="020B0503020204020204" pitchFamily="34" charset="-122"/>
                <a:ea typeface="Microsoft YaHei UI" panose="020B0503020204020204" pitchFamily="34" charset="-122"/>
              </a:rPr>
              <a:t>赛季开源哨兵</a:t>
            </a:r>
            <a:endParaRPr lang="en-US" altLang="zh-CN" sz="200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46790B59-6F91-46DB-BC93-11B0D4E311C0}"/>
              </a:ext>
            </a:extLst>
          </p:cNvPr>
          <p:cNvPicPr>
            <a:picLocks noChangeAspect="1"/>
          </p:cNvPicPr>
          <p:nvPr/>
        </p:nvPicPr>
        <p:blipFill>
          <a:blip r:embed="rId3"/>
          <a:stretch>
            <a:fillRect/>
          </a:stretch>
        </p:blipFill>
        <p:spPr>
          <a:xfrm>
            <a:off x="7370447" y="1894927"/>
            <a:ext cx="4240362" cy="4565650"/>
          </a:xfrm>
          <a:prstGeom prst="rect">
            <a:avLst/>
          </a:prstGeom>
        </p:spPr>
      </p:pic>
    </p:spTree>
    <p:extLst>
      <p:ext uri="{BB962C8B-B14F-4D97-AF65-F5344CB8AC3E}">
        <p14:creationId xmlns:p14="http://schemas.microsoft.com/office/powerpoint/2010/main" val="190662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 </a:t>
            </a:r>
            <a:r>
              <a:rPr lang="zh-CN" altLang="en-US" sz="4000" cap="none" dirty="0"/>
              <a:t>常见的云台种类</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7267408" cy="405508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五轴</a:t>
            </a:r>
            <a:r>
              <a:rPr lang="en-US" altLang="zh-CN" sz="2000" dirty="0">
                <a:latin typeface="Microsoft YaHei UI" panose="020B0503020204020204" pitchFamily="34" charset="-122"/>
                <a:ea typeface="Microsoft YaHei UI" panose="020B0503020204020204" pitchFamily="34" charset="-122"/>
              </a:rPr>
              <a:t>Y[YP+YP]</a:t>
            </a:r>
            <a:r>
              <a:rPr lang="zh-CN" altLang="en-US" sz="2000" dirty="0">
                <a:latin typeface="Microsoft YaHei UI" panose="020B0503020204020204" pitchFamily="34" charset="-122"/>
                <a:ea typeface="Microsoft YaHei UI" panose="020B0503020204020204" pitchFamily="34" charset="-122"/>
              </a:rPr>
              <a:t>云台，常见哨兵</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也是大小云台设计</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但是大云台上有两个小云台分别独立运动</a:t>
            </a: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在三轴</a:t>
            </a:r>
            <a:r>
              <a:rPr lang="en-US" altLang="zh-CN" sz="2000" dirty="0">
                <a:latin typeface="Microsoft YaHei UI" panose="020B0503020204020204" pitchFamily="34" charset="-122"/>
                <a:ea typeface="Microsoft YaHei UI" panose="020B0503020204020204" pitchFamily="34" charset="-122"/>
              </a:rPr>
              <a:t>YYP</a:t>
            </a:r>
            <a:r>
              <a:rPr lang="zh-CN" altLang="en-US" sz="2000" dirty="0">
                <a:latin typeface="Microsoft YaHei UI" panose="020B0503020204020204" pitchFamily="34" charset="-122"/>
                <a:ea typeface="Microsoft YaHei UI" panose="020B0503020204020204" pitchFamily="34" charset="-122"/>
              </a:rPr>
              <a:t>大小云台设计基础上充分利用了哨兵的制作规范中可容许的发射机构数</a:t>
            </a: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火力更猛烈，可同时对两个目标进行打击</a:t>
            </a: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图源深圳大学</a:t>
            </a:r>
            <a:r>
              <a:rPr lang="en-US" altLang="zh-CN" sz="2000" dirty="0">
                <a:latin typeface="Microsoft YaHei UI" panose="020B0503020204020204" pitchFamily="34" charset="-122"/>
                <a:ea typeface="Microsoft YaHei UI" panose="020B0503020204020204" pitchFamily="34" charset="-122"/>
              </a:rPr>
              <a:t>23</a:t>
            </a:r>
            <a:r>
              <a:rPr lang="zh-CN" altLang="en-US" sz="2000" dirty="0">
                <a:latin typeface="Microsoft YaHei UI" panose="020B0503020204020204" pitchFamily="34" charset="-122"/>
                <a:ea typeface="Microsoft YaHei UI" panose="020B0503020204020204" pitchFamily="34" charset="-122"/>
              </a:rPr>
              <a:t>赛季开源哨兵</a:t>
            </a:r>
            <a:endParaRPr lang="en-US" altLang="zh-CN" sz="200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DF0D87F3-7390-4CA0-ADFB-7A8D9B965CE2}"/>
              </a:ext>
            </a:extLst>
          </p:cNvPr>
          <p:cNvPicPr>
            <a:picLocks noChangeAspect="1"/>
          </p:cNvPicPr>
          <p:nvPr/>
        </p:nvPicPr>
        <p:blipFill>
          <a:blip r:embed="rId3"/>
          <a:stretch>
            <a:fillRect/>
          </a:stretch>
        </p:blipFill>
        <p:spPr>
          <a:xfrm>
            <a:off x="7969250" y="1672587"/>
            <a:ext cx="3422650" cy="4918714"/>
          </a:xfrm>
          <a:prstGeom prst="rect">
            <a:avLst/>
          </a:prstGeom>
        </p:spPr>
      </p:pic>
    </p:spTree>
    <p:extLst>
      <p:ext uri="{BB962C8B-B14F-4D97-AF65-F5344CB8AC3E}">
        <p14:creationId xmlns:p14="http://schemas.microsoft.com/office/powerpoint/2010/main" val="328330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 </a:t>
            </a:r>
            <a:r>
              <a:rPr lang="zh-CN" altLang="en-US" sz="4000" cap="none" dirty="0"/>
              <a:t>云台要完成的工作</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11029614" cy="525541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位姿解算：根据遥控器或小电脑输入的控制信号，即云台姿态的目标值，解算到每个电机的角度</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是云台运动的根本</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285750"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其它相关适配算法</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速度前馈：使得操作手感受更加跟手</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重力补偿与力前馈：使得云台响应更快</a:t>
            </a:r>
            <a:endParaRPr lang="en-US" altLang="zh-CN" sz="2000" dirty="0">
              <a:latin typeface="Microsoft YaHei UI" panose="020B0503020204020204" pitchFamily="34" charset="-122"/>
              <a:ea typeface="Microsoft YaHei UI" panose="020B0503020204020204" pitchFamily="34" charset="-122"/>
            </a:endParaRPr>
          </a:p>
          <a:p>
            <a:pPr marL="742950" lvl="1"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异构型云台的控制</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三轴</a:t>
            </a:r>
            <a:r>
              <a:rPr lang="en-US" altLang="zh-CN" sz="2000" dirty="0">
                <a:latin typeface="Microsoft YaHei UI" panose="020B0503020204020204" pitchFamily="34" charset="-122"/>
                <a:ea typeface="Microsoft YaHei UI" panose="020B0503020204020204" pitchFamily="34" charset="-122"/>
              </a:rPr>
              <a:t>YRP</a:t>
            </a:r>
            <a:r>
              <a:rPr lang="zh-CN" altLang="en-US" sz="2000" dirty="0">
                <a:latin typeface="Microsoft YaHei UI" panose="020B0503020204020204" pitchFamily="34" charset="-122"/>
                <a:ea typeface="Microsoft YaHei UI" panose="020B0503020204020204" pitchFamily="34" charset="-122"/>
              </a:rPr>
              <a:t>云台，与二轴</a:t>
            </a:r>
            <a:r>
              <a:rPr lang="en-US" altLang="zh-CN" sz="2000" dirty="0">
                <a:latin typeface="Microsoft YaHei UI" panose="020B0503020204020204" pitchFamily="34" charset="-122"/>
                <a:ea typeface="Microsoft YaHei UI" panose="020B0503020204020204" pitchFamily="34" charset="-122"/>
              </a:rPr>
              <a:t>YP</a:t>
            </a:r>
            <a:r>
              <a:rPr lang="zh-CN" altLang="en-US" sz="2000" dirty="0">
                <a:latin typeface="Microsoft YaHei UI" panose="020B0503020204020204" pitchFamily="34" charset="-122"/>
                <a:ea typeface="Microsoft YaHei UI" panose="020B0503020204020204" pitchFamily="34" charset="-122"/>
              </a:rPr>
              <a:t>云台理念类似，公式不尽相同</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三轴</a:t>
            </a:r>
            <a:r>
              <a:rPr lang="en-US" altLang="zh-CN" sz="2000" dirty="0">
                <a:latin typeface="Microsoft YaHei UI" panose="020B0503020204020204" pitchFamily="34" charset="-122"/>
                <a:ea typeface="Microsoft YaHei UI" panose="020B0503020204020204" pitchFamily="34" charset="-122"/>
              </a:rPr>
              <a:t>YYP</a:t>
            </a:r>
            <a:r>
              <a:rPr lang="zh-CN" altLang="en-US" sz="2000" dirty="0">
                <a:latin typeface="Microsoft YaHei UI" panose="020B0503020204020204" pitchFamily="34" charset="-122"/>
                <a:ea typeface="Microsoft YaHei UI" panose="020B0503020204020204" pitchFamily="34" charset="-122"/>
              </a:rPr>
              <a:t>云台，大云台自由转动用于适配小陀螺，与此同时还需考虑类似底盘跟随的事情，保证小云台居中</a:t>
            </a:r>
            <a:endParaRPr lang="en-US" altLang="zh-CN" sz="2000" dirty="0">
              <a:latin typeface="Microsoft YaHei UI" panose="020B0503020204020204" pitchFamily="34" charset="-122"/>
              <a:ea typeface="Microsoft YaHei UI" panose="020B0503020204020204" pitchFamily="34" charset="-122"/>
            </a:endParaRPr>
          </a:p>
          <a:p>
            <a:pPr marL="1200150" lvl="2" indent="-28575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五轴</a:t>
            </a:r>
            <a:r>
              <a:rPr lang="en-US" altLang="zh-CN" sz="2000" dirty="0">
                <a:latin typeface="Microsoft YaHei UI" panose="020B0503020204020204" pitchFamily="34" charset="-122"/>
                <a:ea typeface="Microsoft YaHei UI" panose="020B0503020204020204" pitchFamily="34" charset="-122"/>
              </a:rPr>
              <a:t>Y[YP+YP]</a:t>
            </a:r>
            <a:r>
              <a:rPr lang="zh-CN" altLang="en-US" sz="2000" dirty="0">
                <a:latin typeface="Microsoft YaHei UI" panose="020B0503020204020204" pitchFamily="34" charset="-122"/>
                <a:ea typeface="Microsoft YaHei UI" panose="020B0503020204020204" pitchFamily="34" charset="-122"/>
              </a:rPr>
              <a:t>云台，在三轴</a:t>
            </a:r>
            <a:r>
              <a:rPr lang="en-US" altLang="zh-CN" sz="2000" dirty="0">
                <a:latin typeface="Microsoft YaHei UI" panose="020B0503020204020204" pitchFamily="34" charset="-122"/>
                <a:ea typeface="Microsoft YaHei UI" panose="020B0503020204020204" pitchFamily="34" charset="-122"/>
              </a:rPr>
              <a:t>YYP</a:t>
            </a:r>
            <a:r>
              <a:rPr lang="zh-CN" altLang="en-US" sz="2000" dirty="0">
                <a:latin typeface="Microsoft YaHei UI" panose="020B0503020204020204" pitchFamily="34" charset="-122"/>
                <a:ea typeface="Microsoft YaHei UI" panose="020B0503020204020204" pitchFamily="34" charset="-122"/>
              </a:rPr>
              <a:t>云台基础上，要考虑两个云台之间互相干涉的问题，保证云台本体不干涉的同时，枪线不冲突</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7398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4 </a:t>
            </a:r>
            <a:r>
              <a:rPr lang="zh-CN" altLang="en-US" sz="4000" cap="none" dirty="0"/>
              <a:t>总结</a:t>
            </a:r>
          </a:p>
        </p:txBody>
      </p:sp>
      <p:sp>
        <p:nvSpPr>
          <p:cNvPr id="6" name="文本框 5">
            <a:extLst>
              <a:ext uri="{FF2B5EF4-FFF2-40B4-BE49-F238E27FC236}">
                <a16:creationId xmlns:a16="http://schemas.microsoft.com/office/drawing/2014/main" id="{38610BB1-2D6B-4172-963A-D36537AC5DCD}"/>
              </a:ext>
            </a:extLst>
          </p:cNvPr>
          <p:cNvSpPr txBox="1"/>
          <p:nvPr/>
        </p:nvSpPr>
        <p:spPr>
          <a:xfrm>
            <a:off x="581192" y="1550046"/>
            <a:ext cx="11029614" cy="405508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上一章我们上手调底盘，从那时起，我不再在每节课都提供完整的工程文件，旨在锻炼大家的代码能力</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这一章开始，我们将上手调云台。那么与此同时，我也不再给每个公式都有完整的计算过程和计算结果，某些甚至只提供计算思想，并不进行完整的计算与推导。原因如下</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很多公式都是旋转矩阵的推导，手动计算复杂，而且编程比较好实现</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不同队伍的整车机械结构不同，可能对具体的系统模型有所影响，我们大多情况只讨论通用且具体的</a:t>
            </a:r>
            <a:r>
              <a:rPr lang="en-US" altLang="zh-CN" sz="2000" dirty="0">
                <a:latin typeface="Microsoft YaHei UI" panose="020B0503020204020204" pitchFamily="34" charset="-122"/>
                <a:ea typeface="Microsoft YaHei UI" panose="020B0503020204020204" pitchFamily="34" charset="-122"/>
              </a:rPr>
              <a:t>YP</a:t>
            </a:r>
            <a:r>
              <a:rPr lang="zh-CN" altLang="en-US" sz="2000" dirty="0">
                <a:latin typeface="Microsoft YaHei UI" panose="020B0503020204020204" pitchFamily="34" charset="-122"/>
                <a:ea typeface="Microsoft YaHei UI" panose="020B0503020204020204" pitchFamily="34" charset="-122"/>
              </a:rPr>
              <a:t>云台</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而异构型云台，尤其是双枪云台，队伍间异化性较强，需要考虑的防干涉决策，更需要取决于机械结构的整体建模，因此诸如此类情况，我们将更多精力放在思想而非具体实现上</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049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7a275ec-753e-47af-878d-7a97e07041b7"/>
  <p:tag name="COMMONDATA" val="eyJoZGlkIjoiYTBlMjBiOWE1Zjk5NDQ1M2U3NWYyMDQ3YWNmOWJjZWIifQ=="/>
</p:tagLst>
</file>

<file path=ppt/theme/theme1.xml><?xml version="1.0" encoding="utf-8"?>
<a:theme xmlns:a="http://schemas.openxmlformats.org/drawingml/2006/main" name="红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0</TotalTime>
  <Words>848</Words>
  <Application>Microsoft Office PowerPoint</Application>
  <PresentationFormat>宽屏</PresentationFormat>
  <Paragraphs>78</Paragraphs>
  <Slides>10</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Microsoft YaHei UI</vt:lpstr>
      <vt:lpstr>Arial</vt:lpstr>
      <vt:lpstr>Gill Sans MT</vt:lpstr>
      <vt:lpstr>Wingdings 2</vt:lpstr>
      <vt:lpstr>红利</vt:lpstr>
      <vt:lpstr>6.1 云台概述</vt:lpstr>
      <vt:lpstr>目录</vt:lpstr>
      <vt:lpstr>1 云台是什么</vt:lpstr>
      <vt:lpstr>2 常见的云台种类</vt:lpstr>
      <vt:lpstr>2 常见的云台种类</vt:lpstr>
      <vt:lpstr>2 常见的云台种类</vt:lpstr>
      <vt:lpstr>2 常见的云台种类</vt:lpstr>
      <vt:lpstr>3 云台要完成的工作</vt:lpstr>
      <vt:lpstr>4 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2019-12-13T06:13:00Z</dcterms:created>
  <dcterms:modified xsi:type="dcterms:W3CDTF">2025-03-12T12:52:14Z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5F80E70E50E141FFB62F51F4FF0185D8</vt:lpwstr>
  </property>
  <property fmtid="{D5CDD505-2E9C-101B-9397-08002B2CF9AE}" pid="4" name="KSOProductBuildVer">
    <vt:lpwstr>2052-11.1.0.12980</vt:lpwstr>
  </property>
</Properties>
</file>